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8" r:id="rId4"/>
    <p:sldId id="259" r:id="rId5"/>
    <p:sldId id="258" r:id="rId6"/>
    <p:sldId id="276" r:id="rId7"/>
    <p:sldId id="263" r:id="rId8"/>
    <p:sldId id="268" r:id="rId9"/>
    <p:sldId id="274" r:id="rId10"/>
    <p:sldId id="275" r:id="rId11"/>
    <p:sldId id="273" r:id="rId12"/>
    <p:sldId id="279" r:id="rId13"/>
    <p:sldId id="261" r:id="rId14"/>
    <p:sldId id="282" r:id="rId15"/>
    <p:sldId id="283" r:id="rId16"/>
    <p:sldId id="280" r:id="rId17"/>
    <p:sldId id="286" r:id="rId18"/>
    <p:sldId id="281" r:id="rId19"/>
    <p:sldId id="284" r:id="rId20"/>
    <p:sldId id="285" r:id="rId21"/>
    <p:sldId id="267" r:id="rId22"/>
    <p:sldId id="265" r:id="rId23"/>
    <p:sldId id="289" r:id="rId24"/>
    <p:sldId id="291" r:id="rId25"/>
    <p:sldId id="288" r:id="rId26"/>
    <p:sldId id="290" r:id="rId27"/>
    <p:sldId id="292" r:id="rId28"/>
    <p:sldId id="270" r:id="rId29"/>
    <p:sldId id="293" r:id="rId30"/>
    <p:sldId id="294" r:id="rId31"/>
    <p:sldId id="295" r:id="rId32"/>
    <p:sldId id="297" r:id="rId33"/>
    <p:sldId id="299" r:id="rId34"/>
    <p:sldId id="300" r:id="rId35"/>
    <p:sldId id="296" r:id="rId36"/>
    <p:sldId id="260" r:id="rId37"/>
    <p:sldId id="301" r:id="rId38"/>
    <p:sldId id="271" r:id="rId39"/>
    <p:sldId id="269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3446"/>
    <a:srgbClr val="164664"/>
    <a:srgbClr val="CF4555"/>
    <a:srgbClr val="385F2F"/>
    <a:srgbClr val="BA3040"/>
    <a:srgbClr val="A22A38"/>
    <a:srgbClr val="990033"/>
    <a:srgbClr val="660066"/>
    <a:srgbClr val="003300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4646" autoAdjust="0"/>
  </p:normalViewPr>
  <p:slideViewPr>
    <p:cSldViewPr>
      <p:cViewPr>
        <p:scale>
          <a:sx n="55" d="100"/>
          <a:sy n="55" d="100"/>
        </p:scale>
        <p:origin x="-936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A9EC5-1B4A-4ABA-B9C5-EA2A3A1D8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687FB-9DAE-49FE-9F45-F01781CB2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91B5A-92D3-4A8E-810F-610C996AB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123B1-F2E2-45E8-9BAA-F1A2CBDAD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B101F-2CBB-4CD8-8C2D-ED5D1E630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E0BFD-209C-4291-BA2E-1E41EED7C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FCB4E-716C-4A44-BD2C-A563CE7EE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0B611-3816-4DB8-A5F1-E36AF6379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36466-75E8-41C7-A701-E85ADCF4A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E6400-0991-4F7B-A049-DEB311427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C5655-836C-42E9-A7D3-521E124EA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28CEDAB-926A-4778-AFE6-3231A9877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70.jpeg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66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981200" y="4191000"/>
            <a:ext cx="5295900" cy="2501900"/>
          </a:xfrm>
          <a:prstGeom prst="rect">
            <a:avLst/>
          </a:prstGeom>
        </p:spPr>
        <p:txBody>
          <a:bodyPr wrap="none" fromWordArt="1">
            <a:prstTxWarp prst="textDeflateInflateDeflate">
              <a:avLst>
                <a:gd name="adj" fmla="val 28028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A5002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761800"/>
                  </a:gs>
                  <a:gs pos="50000">
                    <a:srgbClr val="FF3300"/>
                  </a:gs>
                  <a:gs pos="100000">
                    <a:srgbClr val="761800"/>
                  </a:gs>
                </a:gsLst>
                <a:lin ang="5400000" scaled="1"/>
              </a:gradFill>
              <a:effectLst>
                <a:outerShdw dist="563972" dir="14049741" sx="125000" sy="125000" algn="tl" rotWithShape="0">
                  <a:srgbClr val="C7DFD3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8534400" cy="20574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80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/>
                  </a:outerShdw>
                </a:effectLst>
                <a:latin typeface="Arial"/>
                <a:cs typeface="Arial"/>
              </a:rPr>
              <a:t>Каргопольская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9933"/>
                  </a:gs>
                  <a:gs pos="100000">
                    <a:srgbClr val="800000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3124200" y="2133600"/>
            <a:ext cx="2819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CC00"/>
                    </a:gs>
                    <a:gs pos="100000">
                      <a:srgbClr val="99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8080"/>
                  </a:outerShdw>
                </a:effectLst>
                <a:latin typeface="Arial"/>
                <a:cs typeface="Arial"/>
              </a:rPr>
              <a:t>игрушка</a:t>
            </a:r>
          </a:p>
        </p:txBody>
      </p:sp>
      <p:pic>
        <p:nvPicPr>
          <p:cNvPr id="2" name="Picture 10" descr="F:\МОЯ ПАПКА\Каргопольская игрушка\Фото каргопольских игрушек\PC090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140968"/>
            <a:ext cx="4427537" cy="3325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  <p:bldP spid="205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МОЯ ПАПКА\Каргопольская игрушка\Фото каргопольских игрушек\kargopoltoys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60350"/>
            <a:ext cx="6948488" cy="6446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5"/>
          <p:cNvSpPr>
            <a:spLocks noChangeShapeType="1"/>
          </p:cNvSpPr>
          <p:nvPr/>
        </p:nvSpPr>
        <p:spPr bwMode="auto">
          <a:xfrm>
            <a:off x="350520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1" name="Line 6"/>
          <p:cNvSpPr>
            <a:spLocks noChangeShapeType="1"/>
          </p:cNvSpPr>
          <p:nvPr/>
        </p:nvSpPr>
        <p:spPr bwMode="auto">
          <a:xfrm>
            <a:off x="350520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268" name="Picture 5" descr="F:\МОЯ ПАПКА\Каргопольская игрушка\Фото каргопольских игрушек\kargopoltoys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208088"/>
            <a:ext cx="3455988" cy="5340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9" name="Picture 6" descr="F:\МОЯ ПАПКА\Каргопольская игрушка\Фото каргопольских игрушек\kargopoltoys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4352925" cy="6470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F:\МОЯ ПАПКА\Каргопольская игрушка\Фото каргопольских игрушек\kargopoltoys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052513"/>
            <a:ext cx="8280400" cy="543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3"/>
          <p:cNvSpPr>
            <a:spLocks noChangeArrowheads="1" noChangeShapeType="1" noTextEdit="1"/>
          </p:cNvSpPr>
          <p:nvPr/>
        </p:nvSpPr>
        <p:spPr bwMode="auto">
          <a:xfrm rot="4659">
            <a:off x="685800" y="228600"/>
            <a:ext cx="7239000" cy="12192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FFCC"/>
                    </a:gs>
                    <a:gs pos="100000">
                      <a:srgbClr val="008080"/>
                    </a:gs>
                  </a:gsLst>
                  <a:lin ang="5340000" scaled="1"/>
                </a:gradFill>
                <a:effectLst>
                  <a:outerShdw dist="35921" dir="2700000" algn="ctr" rotWithShape="0">
                    <a:srgbClr val="808080"/>
                  </a:outerShdw>
                </a:effectLst>
                <a:latin typeface="Arial"/>
                <a:cs typeface="Arial"/>
              </a:rPr>
              <a:t>Отголоски глубокой старины</a:t>
            </a:r>
          </a:p>
        </p:txBody>
      </p:sp>
      <p:sp>
        <p:nvSpPr>
          <p:cNvPr id="14339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03350" y="1412875"/>
            <a:ext cx="6400800" cy="3671888"/>
          </a:xfrm>
        </p:spPr>
        <p:txBody>
          <a:bodyPr/>
          <a:lstStyle/>
          <a:p>
            <a:r>
              <a:rPr lang="ru-RU" sz="2400" smtClean="0"/>
              <a:t>В прошлом игрушки отличались архаичностью образов, наивной условностью лепки и примитивной, но живописной раскраской в два – три цвета. Современная игрушка лепится тщательнее, поверхность заглажена,</a:t>
            </a:r>
            <a:br>
              <a:rPr lang="ru-RU" sz="2400" smtClean="0"/>
            </a:br>
            <a:r>
              <a:rPr lang="ru-RU" sz="2400" smtClean="0"/>
              <a:t>краски разнообразнее. При этом наивность крестьянского примитива, составлявшая главную </a:t>
            </a:r>
            <a:r>
              <a:rPr lang="ru-RU" sz="2400" i="1" smtClean="0"/>
              <a:t>прелесть старой игрушки, утрачивается</a:t>
            </a:r>
            <a:r>
              <a:rPr lang="ru-RU" sz="2400" smtClean="0"/>
              <a:t>.</a:t>
            </a:r>
          </a:p>
        </p:txBody>
      </p:sp>
      <p:pic>
        <p:nvPicPr>
          <p:cNvPr id="14340" name="Picture 3" descr="F:\МОЯ ПАПКА\Каргопольская игрушка\Фото каргопольских игрушек\cropped-kargopol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941888"/>
            <a:ext cx="8078788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МОЯ ПАПКА\Каргопольская игрушка\Фото каргопольских игрушек\kargopolskayaigrus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541" y="1412776"/>
            <a:ext cx="3322882" cy="522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F:\МОЯ ПАПКА\Каргопольская игрушка\Фото каргопольских игрушек\kargopolskayaigrusk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764704"/>
            <a:ext cx="3780671" cy="5867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5"/>
          <p:cNvSpPr txBox="1">
            <a:spLocks/>
          </p:cNvSpPr>
          <p:nvPr/>
        </p:nvSpPr>
        <p:spPr>
          <a:xfrm>
            <a:off x="0" y="332656"/>
            <a:ext cx="5832475" cy="79216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2800" i="1" kern="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Уникальные фотографии старинной </a:t>
            </a:r>
            <a:r>
              <a:rPr lang="ru-RU" sz="2800" i="1" kern="0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Каргопольской</a:t>
            </a:r>
            <a:r>
              <a:rPr lang="ru-RU" sz="2800" i="1" kern="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игрушки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5"/>
          <p:cNvSpPr>
            <a:spLocks noChangeShapeType="1"/>
          </p:cNvSpPr>
          <p:nvPr/>
        </p:nvSpPr>
        <p:spPr bwMode="auto">
          <a:xfrm>
            <a:off x="350520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7" name="Line 6"/>
          <p:cNvSpPr>
            <a:spLocks noChangeShapeType="1"/>
          </p:cNvSpPr>
          <p:nvPr/>
        </p:nvSpPr>
        <p:spPr bwMode="auto">
          <a:xfrm>
            <a:off x="350520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5832475" cy="792162"/>
          </a:xfrm>
        </p:spPr>
        <p:txBody>
          <a:bodyPr/>
          <a:lstStyle/>
          <a:p>
            <a:pPr>
              <a:defRPr/>
            </a:pPr>
            <a:r>
              <a:rPr lang="ru-RU" sz="2800" i="1" dirty="0" smtClean="0">
                <a:solidFill>
                  <a:schemeClr val="accent3">
                    <a:lumMod val="75000"/>
                  </a:schemeClr>
                </a:solidFill>
              </a:rPr>
              <a:t>Уникальные фотографии старинной </a:t>
            </a:r>
            <a:r>
              <a:rPr lang="ru-RU" sz="2800" i="1" dirty="0" err="1" smtClean="0">
                <a:solidFill>
                  <a:schemeClr val="accent3">
                    <a:lumMod val="75000"/>
                  </a:schemeClr>
                </a:solidFill>
              </a:rPr>
              <a:t>Каргопольской</a:t>
            </a:r>
            <a:r>
              <a:rPr lang="ru-RU" sz="2800" i="1" dirty="0" smtClean="0">
                <a:solidFill>
                  <a:schemeClr val="accent3">
                    <a:lumMod val="75000"/>
                  </a:schemeClr>
                </a:solidFill>
              </a:rPr>
              <a:t> игрушки</a:t>
            </a:r>
            <a:endParaRPr lang="ru-RU" sz="28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7892" name="Picture 4" descr="F:\МОЯ ПАПКА\Каргопольская игрушка\Фото каргопольских игрушек\kargopolskayaigrusk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75227"/>
            <a:ext cx="3351740" cy="6282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893" name="Picture 5" descr="F:\МОЯ ПАПКА\Каргопольская игрушка\Фото каргопольских игрушек\kargopolskayaigrusk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88984"/>
            <a:ext cx="2969059" cy="5408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F:\МОЯ ПАПКА\Каргопольская игрушка\Фото каргопольских игрушек\kargopolskayaigrusk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32656"/>
            <a:ext cx="4036041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260648"/>
            <a:ext cx="5832475" cy="79216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2800" i="1" kern="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Уникальные фотографии старинной </a:t>
            </a:r>
            <a:r>
              <a:rPr lang="ru-RU" sz="2800" i="1" kern="0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Каргопольской</a:t>
            </a:r>
            <a:r>
              <a:rPr lang="ru-RU" sz="2800" i="1" kern="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игрушки</a:t>
            </a:r>
          </a:p>
        </p:txBody>
      </p:sp>
      <p:pic>
        <p:nvPicPr>
          <p:cNvPr id="38914" name="Picture 2" descr="F:\МОЯ ПАПКА\Каргопольская игрушка\Фото каргопольских игрушек\kargopolskayaigruska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01093"/>
            <a:ext cx="3816424" cy="4824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71600" y="260648"/>
            <a:ext cx="6400800" cy="1079500"/>
          </a:xfrm>
        </p:spPr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rgbClr val="CA34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Следы исторического прошлого нашего народа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8435" name="Picture 2" descr="http://xn----7sbabmc8alcef9aanmkl6b4f5c6c.xn--p1ai/wp-content/gallery/kargopoltoys/kargopoltoys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773238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http://xn----7sbabmc8alcef9aanmkl6b4f5c6c.xn--p1ai/wp-content/gallery/kargopoltoys/kargopoltoys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341438"/>
            <a:ext cx="5103812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4"/>
          <p:cNvSpPr txBox="1">
            <a:spLocks/>
          </p:cNvSpPr>
          <p:nvPr/>
        </p:nvSpPr>
        <p:spPr bwMode="auto">
          <a:xfrm>
            <a:off x="971600" y="188640"/>
            <a:ext cx="6400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CA34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Следы исторического прошлого нашего народа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2" descr="http://www.rgo.ru/wp-content/uploads/2010/12/1564_brejgel-300x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773238"/>
            <a:ext cx="6335713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64008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935"/>
                <a:gd name="adj2" fmla="val 292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Историческая справка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4213" y="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sz="8800" b="1" i="1" dirty="0" smtClean="0">
                <a:solidFill>
                  <a:schemeClr val="accent5">
                    <a:lumMod val="75000"/>
                  </a:schemeClr>
                </a:solidFill>
              </a:rPr>
              <a:t>Родина:</a:t>
            </a:r>
            <a:endParaRPr lang="ru-RU" sz="88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1268413"/>
            <a:ext cx="6400800" cy="1752600"/>
          </a:xfrm>
        </p:spPr>
        <p:txBody>
          <a:bodyPr/>
          <a:lstStyle/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Далёкий север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Провинция за дремучими лесами и непроходимыми болотами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Архангельская область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Старинный русский город 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                                   </a:t>
            </a:r>
            <a:r>
              <a:rPr lang="ru-RU" b="1" i="1" dirty="0" smtClean="0">
                <a:solidFill>
                  <a:srgbClr val="A50021"/>
                </a:solidFill>
              </a:rPr>
              <a:t>Каргополь</a:t>
            </a:r>
          </a:p>
        </p:txBody>
      </p:sp>
      <p:pic>
        <p:nvPicPr>
          <p:cNvPr id="3076" name="Picture 3" descr="F:\МОЯ ПАПКА\Каргопольская игрушка\Фото каргопольских игрушек\cropped-kargopol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941888"/>
            <a:ext cx="8078788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7772400" cy="4537075"/>
          </a:xfrm>
        </p:spPr>
        <p:txBody>
          <a:bodyPr/>
          <a:lstStyle/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Далёкое прошлое, г. Каргополь (гончары);</a:t>
            </a:r>
          </a:p>
          <a:p>
            <a:pPr eaLnBrk="1" hangingPunct="1"/>
            <a:r>
              <a:rPr lang="en-US" i="1" dirty="0" smtClean="0">
                <a:solidFill>
                  <a:srgbClr val="A50021"/>
                </a:solidFill>
              </a:rPr>
              <a:t>XIX</a:t>
            </a:r>
            <a:r>
              <a:rPr lang="ru-RU" i="1" dirty="0" smtClean="0">
                <a:solidFill>
                  <a:srgbClr val="A50021"/>
                </a:solidFill>
              </a:rPr>
              <a:t> в., деревня </a:t>
            </a:r>
            <a:r>
              <a:rPr lang="ru-RU" i="1" dirty="0" err="1" smtClean="0">
                <a:solidFill>
                  <a:srgbClr val="A50021"/>
                </a:solidFill>
              </a:rPr>
              <a:t>Печниково</a:t>
            </a:r>
            <a:r>
              <a:rPr lang="ru-RU" i="1" dirty="0" smtClean="0">
                <a:solidFill>
                  <a:srgbClr val="A50021"/>
                </a:solidFill>
              </a:rPr>
              <a:t> (гончар </a:t>
            </a:r>
          </a:p>
          <a:p>
            <a:pPr eaLnBrk="1" hangingPunct="1">
              <a:buFontTx/>
              <a:buNone/>
            </a:pPr>
            <a:r>
              <a:rPr lang="ru-RU" i="1" dirty="0" smtClean="0">
                <a:solidFill>
                  <a:srgbClr val="A50021"/>
                </a:solidFill>
              </a:rPr>
              <a:t>  Иван Дружинин);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50-е гг., </a:t>
            </a:r>
            <a:r>
              <a:rPr lang="ru-RU" i="1" dirty="0" err="1" smtClean="0">
                <a:solidFill>
                  <a:srgbClr val="A50021"/>
                </a:solidFill>
              </a:rPr>
              <a:t>Ульяна</a:t>
            </a:r>
            <a:r>
              <a:rPr lang="ru-RU" i="1" dirty="0" smtClean="0">
                <a:solidFill>
                  <a:srgbClr val="A50021"/>
                </a:solidFill>
              </a:rPr>
              <a:t> Бабкина;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1907-2000, Династия Шевелёвых;</a:t>
            </a:r>
          </a:p>
          <a:p>
            <a:pPr eaLnBrk="1" hangingPunct="1"/>
            <a:r>
              <a:rPr lang="ru-RU" i="1" dirty="0" smtClean="0">
                <a:solidFill>
                  <a:srgbClr val="A50021"/>
                </a:solidFill>
              </a:rPr>
              <a:t>Наше время, умельцы</a:t>
            </a:r>
          </a:p>
          <a:p>
            <a:pPr eaLnBrk="1" hangingPunct="1"/>
            <a:endParaRPr lang="ru-RU" i="1" dirty="0" smtClean="0">
              <a:solidFill>
                <a:srgbClr val="A50021"/>
              </a:solidFill>
            </a:endParaRPr>
          </a:p>
        </p:txBody>
      </p:sp>
      <p:sp>
        <p:nvSpPr>
          <p:cNvPr id="21507" name="WordArt 4"/>
          <p:cNvSpPr>
            <a:spLocks noChangeArrowheads="1" noChangeShapeType="1" noTextEdit="1"/>
          </p:cNvSpPr>
          <p:nvPr/>
        </p:nvSpPr>
        <p:spPr bwMode="auto">
          <a:xfrm>
            <a:off x="1331640" y="188640"/>
            <a:ext cx="6400800" cy="1504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7935"/>
                <a:gd name="adj2" fmla="val 292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66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Историческая справка</a:t>
            </a:r>
          </a:p>
        </p:txBody>
      </p:sp>
      <p:pic>
        <p:nvPicPr>
          <p:cNvPr id="21508" name="Picture 5" descr="d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708275"/>
            <a:ext cx="214312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solidDmnd">
          <a:fgClr>
            <a:srgbClr val="FFFFCC"/>
          </a:fgClr>
          <a:bgClr>
            <a:srgbClr val="FFCC6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743200"/>
            <a:ext cx="5184700" cy="411480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Подготовка  глины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Лепка  фигурки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Сушка  на  ветру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Обжиг  в  печи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Погружение в густой мучной раствор или покрытие мелом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Роспись</a:t>
            </a:r>
          </a:p>
        </p:txBody>
      </p:sp>
      <p:sp>
        <p:nvSpPr>
          <p:cNvPr id="22531" name="WordArt 4"/>
          <p:cNvSpPr>
            <a:spLocks noChangeArrowheads="1" noChangeShapeType="1" noTextEdit="1"/>
          </p:cNvSpPr>
          <p:nvPr/>
        </p:nvSpPr>
        <p:spPr bwMode="auto">
          <a:xfrm>
            <a:off x="2133600" y="304800"/>
            <a:ext cx="4800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6600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80008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Технология</a:t>
            </a:r>
          </a:p>
        </p:txBody>
      </p:sp>
      <p:sp>
        <p:nvSpPr>
          <p:cNvPr id="22532" name="WordArt 5"/>
          <p:cNvSpPr>
            <a:spLocks noChangeArrowheads="1" noChangeShapeType="1" noTextEdit="1"/>
          </p:cNvSpPr>
          <p:nvPr/>
        </p:nvSpPr>
        <p:spPr bwMode="auto">
          <a:xfrm>
            <a:off x="2843213" y="1628775"/>
            <a:ext cx="3667125" cy="10668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660066"/>
                    </a:gs>
                    <a:gs pos="50000">
                      <a:srgbClr val="FF9900"/>
                    </a:gs>
                    <a:gs pos="100000">
                      <a:srgbClr val="660066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Изготовления </a:t>
            </a:r>
          </a:p>
        </p:txBody>
      </p:sp>
      <p:pic>
        <p:nvPicPr>
          <p:cNvPr id="22533" name="Picture 7" descr="k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996952"/>
            <a:ext cx="3429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CCFFFF"/>
          </a:fgClr>
          <a:bgClr>
            <a:srgbClr val="9966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924300" y="620713"/>
            <a:ext cx="4387850" cy="1470025"/>
          </a:xfrm>
        </p:spPr>
        <p:txBody>
          <a:bodyPr/>
          <a:lstStyle/>
          <a:p>
            <a:pPr>
              <a:defRPr/>
            </a:pPr>
            <a:r>
              <a:rPr lang="ru-RU" sz="8800" b="1" dirty="0" smtClean="0">
                <a:solidFill>
                  <a:schemeClr val="accent3">
                    <a:lumMod val="75000"/>
                  </a:schemeClr>
                </a:solidFill>
              </a:rPr>
              <a:t>Лепка</a:t>
            </a:r>
            <a:endParaRPr lang="ru-RU" sz="8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6631" name="Picture 7" descr="F:\МОЯ ПАПКА\Каргопольская игрушка\Фото каргопольских игрушек\PIC02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3024336" cy="2235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2" name="Picture 8" descr="F:\МОЯ ПАПКА\Каргопольская игрушка\Фото каргопольских игрушек\kargopo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4904"/>
            <a:ext cx="6002954" cy="4057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F:\МОЯ ПАПКА\Каргопольская игрушка\Фото каргопольских игрушек\02lab7a1m1220710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6672"/>
            <a:ext cx="7620000" cy="5810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F:\МОЯ ПАПКА\Каргопольская игрушка\Фото каргопольских игрушек\44644080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5185914" cy="344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6" name="Picture 2" descr="F:\МОЯ ПАПКА\Каргопольская игрушка\Фото каргопольских игрушек\44643970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204864"/>
            <a:ext cx="6593737" cy="4384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F:\МОЯ ПАПКА\Каргопольская игрушка\Фото каргопольских игрушек\44644152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4320480" cy="6503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3" name="Picture 5" descr="F:\МОЯ ПАПКА\Каргопольская игрушка\Фото каргопольских игрушек\44644125_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36310"/>
            <a:ext cx="4248472" cy="28249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4" name="Picture 6" descr="F:\МОЯ ПАПКА\Каргопольская игрушка\Фото каргопольских игрушек\44644141_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6672"/>
            <a:ext cx="422346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МОЯ ПАПКА\Каргопольская игрушка\Фото каргопольских игрушек\Лепка по мотивам каргопольской игруш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280920" cy="6210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F:\МОЯ ПАПКА\Каргопольская игрушка\Фото каргопольских игрушек\Каргопольская игру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636912"/>
            <a:ext cx="5184576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0178" name="Picture 2" descr="F:\МОЯ ПАПКА\Каргопольская игрушка\Фото каргопольских игрушек\kargopol_bereginya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4620834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3"/>
          <p:cNvSpPr>
            <a:spLocks noChangeArrowheads="1" noChangeShapeType="1" noTextEdit="1"/>
          </p:cNvSpPr>
          <p:nvPr/>
        </p:nvSpPr>
        <p:spPr bwMode="auto">
          <a:xfrm rot="5400000">
            <a:off x="-2286000" y="2743200"/>
            <a:ext cx="6019800" cy="9906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107763" dir="8100000" algn="ctr" rotWithShape="0">
                    <a:srgbClr val="868686"/>
                  </a:outerShdw>
                </a:effectLst>
                <a:latin typeface="Arial"/>
                <a:cs typeface="Arial"/>
              </a:rPr>
              <a:t>РОСПИСЬ</a:t>
            </a:r>
          </a:p>
        </p:txBody>
      </p:sp>
      <p:sp>
        <p:nvSpPr>
          <p:cNvPr id="29699" name="WordArt 5"/>
          <p:cNvSpPr>
            <a:spLocks noChangeArrowheads="1" noChangeShapeType="1" noTextEdit="1"/>
          </p:cNvSpPr>
          <p:nvPr/>
        </p:nvSpPr>
        <p:spPr bwMode="auto">
          <a:xfrm>
            <a:off x="1524000" y="0"/>
            <a:ext cx="7162800" cy="1219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каргопольской игрушки</a:t>
            </a:r>
          </a:p>
        </p:txBody>
      </p:sp>
      <p:pic>
        <p:nvPicPr>
          <p:cNvPr id="17414" name="Picture 6" descr="k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295400"/>
            <a:ext cx="3581400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295400"/>
            <a:ext cx="3429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k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41148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МОЯ ПАПКА\Каргопольская игрушка\Фото каргопольских игрушек\kargopolskaya-igrushk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662238"/>
            <a:ext cx="824388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8569325" cy="2376487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При всем разнообразии форм, старинные </a:t>
            </a:r>
            <a:r>
              <a:rPr lang="ru-RU" sz="2400" b="1" dirty="0" err="1" smtClean="0">
                <a:solidFill>
                  <a:schemeClr val="accent3">
                    <a:lumMod val="75000"/>
                  </a:schemeClr>
                </a:solidFill>
              </a:rPr>
              <a:t>каргопольские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 игрушки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 не были яркими, т.к. из красок были только цветная глина, сажа и мел. Современная </a:t>
            </a:r>
            <a:r>
              <a:rPr lang="ru-RU" sz="2400" dirty="0" err="1" smtClean="0">
                <a:solidFill>
                  <a:schemeClr val="accent3">
                    <a:lumMod val="75000"/>
                  </a:schemeClr>
                </a:solidFill>
              </a:rPr>
              <a:t>каргопольская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игрушка стала ярче, однако лучшие мастера как правило избегают излишней пестроты. Чаще всего используются такие цвета, как белый, охра, красный, зеленый, синий, черный.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karg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Перед роспись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33375"/>
            <a:ext cx="2808287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76600" y="333375"/>
            <a:ext cx="5251450" cy="206057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Значение цветов в древности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9750" y="2997200"/>
            <a:ext cx="8316913" cy="3192463"/>
          </a:xfrm>
        </p:spPr>
        <p:txBody>
          <a:bodyPr/>
          <a:lstStyle/>
          <a:p>
            <a:pPr algn="l"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Белый цвет </a:t>
            </a:r>
            <a:r>
              <a:rPr lang="ru-RU" sz="2400" dirty="0" smtClean="0"/>
              <a:t>понимался как "сияющий белизной" и сравнивался со светом, но не отраженным, а излучаемым изнутри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Красный</a:t>
            </a:r>
            <a:r>
              <a:rPr lang="ru-RU" sz="2400" dirty="0" smtClean="0"/>
              <a:t>, "жаркий" цвет символизировал не только солнце, но и небесный огонь: солнце есть круг, наполненный огнем, пристрастие к сочетанию </a:t>
            </a:r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блеклого охристо-желтого </a:t>
            </a:r>
            <a:r>
              <a:rPr lang="ru-RU" sz="2400" dirty="0" smtClean="0"/>
              <a:t>и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серого</a:t>
            </a:r>
            <a:r>
              <a:rPr lang="ru-RU" sz="2400" dirty="0" smtClean="0"/>
              <a:t> тонов, иногда он применяет </a:t>
            </a:r>
            <a:r>
              <a:rPr lang="ru-RU" sz="2400" dirty="0" smtClean="0">
                <a:solidFill>
                  <a:srgbClr val="CF4555"/>
                </a:solidFill>
              </a:rPr>
              <a:t>розовый </a:t>
            </a:r>
            <a:r>
              <a:rPr lang="ru-RU" sz="2400" dirty="0" smtClean="0"/>
              <a:t>и совсем редко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зеленый</a:t>
            </a:r>
            <a:r>
              <a:rPr lang="ru-RU" sz="2400" dirty="0" smtClean="0"/>
              <a:t>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732588" cy="792163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CF4555"/>
                </a:solidFill>
              </a:rPr>
              <a:t>Традиционные образцы росписи - </a:t>
            </a:r>
          </a:p>
        </p:txBody>
      </p:sp>
      <p:sp>
        <p:nvSpPr>
          <p:cNvPr id="327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2150"/>
            <a:ext cx="9144000" cy="1270000"/>
          </a:xfrm>
        </p:spPr>
        <p:txBody>
          <a:bodyPr/>
          <a:lstStyle/>
          <a:p>
            <a:pPr>
              <a:defRPr/>
            </a:pPr>
            <a:r>
              <a:rPr lang="ru-RU" sz="2400" i="1" dirty="0" smtClean="0">
                <a:solidFill>
                  <a:srgbClr val="385F2F"/>
                </a:solidFill>
              </a:rPr>
              <a:t>это, например, древние символы солнца, земли, воды, растительные мотивы.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6840760" cy="4808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F:\МОЯ ПАПКА\Каргопольская игрушка\Фон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6" descr="http://mybells.ru/statyi/igrushka/rom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908050"/>
            <a:ext cx="143986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8" descr="http://mybells.ru/statyi/igrushka/pol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2708275"/>
            <a:ext cx="11509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10" descr="http://mybells.ru/statyi/igrushka/zemly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005263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2" descr="http://mybells.ru/statyi/igrushka/nebolun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54895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79388" y="188913"/>
            <a:ext cx="6400800" cy="935037"/>
          </a:xfrm>
        </p:spPr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rgbClr val="92D050"/>
                </a:solidFill>
              </a:rPr>
              <a:t>Традиционные образцы росписи 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3800" name="TextBox 7"/>
          <p:cNvSpPr txBox="1">
            <a:spLocks noChangeArrowheads="1"/>
          </p:cNvSpPr>
          <p:nvPr/>
        </p:nvSpPr>
        <p:spPr bwMode="auto">
          <a:xfrm>
            <a:off x="1763713" y="1412875"/>
            <a:ext cx="6769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Ромб - пожелание счастливой охоты; повторяющиеся ромбы - плодородие, изобилие, пожелание блага, добра</a:t>
            </a:r>
          </a:p>
        </p:txBody>
      </p:sp>
      <p:sp>
        <p:nvSpPr>
          <p:cNvPr id="33801" name="TextBox 8"/>
          <p:cNvSpPr txBox="1">
            <a:spLocks noChangeArrowheads="1"/>
          </p:cNvSpPr>
          <p:nvPr/>
        </p:nvSpPr>
        <p:spPr bwMode="auto">
          <a:xfrm>
            <a:off x="4140200" y="3141663"/>
            <a:ext cx="287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Засеянное поле</a:t>
            </a:r>
          </a:p>
        </p:txBody>
      </p:sp>
      <p:sp>
        <p:nvSpPr>
          <p:cNvPr id="33802" name="TextBox 10"/>
          <p:cNvSpPr txBox="1">
            <a:spLocks noChangeArrowheads="1"/>
          </p:cNvSpPr>
          <p:nvPr/>
        </p:nvSpPr>
        <p:spPr bwMode="auto">
          <a:xfrm>
            <a:off x="1692275" y="4149725"/>
            <a:ext cx="1511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Земля</a:t>
            </a:r>
            <a:b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Вода</a:t>
            </a:r>
          </a:p>
        </p:txBody>
      </p:sp>
      <p:sp>
        <p:nvSpPr>
          <p:cNvPr id="33803" name="TextBox 11"/>
          <p:cNvSpPr txBox="1">
            <a:spLocks noChangeArrowheads="1"/>
          </p:cNvSpPr>
          <p:nvPr/>
        </p:nvSpPr>
        <p:spPr bwMode="auto">
          <a:xfrm>
            <a:off x="5148263" y="5805488"/>
            <a:ext cx="1439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Небо</a:t>
            </a:r>
            <a:b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2000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Луна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МОЯ ПАПКА\Каргопольская игрушка\Фон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9"/>
          <p:cNvSpPr txBox="1">
            <a:spLocks/>
          </p:cNvSpPr>
          <p:nvPr/>
        </p:nvSpPr>
        <p:spPr>
          <a:xfrm>
            <a:off x="323850" y="260350"/>
            <a:ext cx="6400800" cy="93503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3200" i="1" kern="0" dirty="0">
                <a:solidFill>
                  <a:srgbClr val="92D050"/>
                </a:solidFill>
                <a:latin typeface="+mn-lt"/>
              </a:rPr>
              <a:t>Традиционные образцы росписи </a:t>
            </a:r>
            <a:endParaRPr lang="ru-RU" sz="3200" kern="0" dirty="0">
              <a:solidFill>
                <a:srgbClr val="92D050"/>
              </a:solidFill>
              <a:latin typeface="+mn-lt"/>
            </a:endParaRPr>
          </a:p>
        </p:txBody>
      </p:sp>
      <p:pic>
        <p:nvPicPr>
          <p:cNvPr id="34820" name="Picture 4" descr="http://mybells.ru/statyi/igrushka/zemlvod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08050"/>
            <a:ext cx="1243012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 descr="http://mybells.ru/statyi/igrushka/rain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1916113"/>
            <a:ext cx="1223962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8" descr="http://mybells.ru/statyi/igrushka/rasti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3159125"/>
            <a:ext cx="108108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0" descr="http://mybells.ru/statyi/igrushka/s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4652963"/>
            <a:ext cx="1243013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2347913" y="1709738"/>
            <a:ext cx="554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4825" name="TextBox 9"/>
          <p:cNvSpPr txBox="1">
            <a:spLocks noChangeArrowheads="1"/>
          </p:cNvSpPr>
          <p:nvPr/>
        </p:nvSpPr>
        <p:spPr bwMode="auto">
          <a:xfrm>
            <a:off x="1979613" y="1341438"/>
            <a:ext cx="5545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Земля, пропитанная водой</a:t>
            </a:r>
          </a:p>
        </p:txBody>
      </p:sp>
      <p:sp>
        <p:nvSpPr>
          <p:cNvPr id="34826" name="TextBox 10"/>
          <p:cNvSpPr txBox="1">
            <a:spLocks noChangeArrowheads="1"/>
          </p:cNvSpPr>
          <p:nvPr/>
        </p:nvSpPr>
        <p:spPr bwMode="auto">
          <a:xfrm>
            <a:off x="4932363" y="2420938"/>
            <a:ext cx="23034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Знаки дождя</a:t>
            </a:r>
          </a:p>
        </p:txBody>
      </p:sp>
      <p:sp>
        <p:nvSpPr>
          <p:cNvPr id="34827" name="TextBox 11"/>
          <p:cNvSpPr txBox="1">
            <a:spLocks noChangeArrowheads="1"/>
          </p:cNvSpPr>
          <p:nvPr/>
        </p:nvSpPr>
        <p:spPr bwMode="auto">
          <a:xfrm>
            <a:off x="1835150" y="3644900"/>
            <a:ext cx="4752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Растительные знаки</a:t>
            </a:r>
          </a:p>
        </p:txBody>
      </p:sp>
      <p:sp>
        <p:nvSpPr>
          <p:cNvPr id="34828" name="TextBox 12"/>
          <p:cNvSpPr txBox="1">
            <a:spLocks noChangeArrowheads="1"/>
          </p:cNvSpPr>
          <p:nvPr/>
        </p:nvSpPr>
        <p:spPr bwMode="auto">
          <a:xfrm>
            <a:off x="3708400" y="4941888"/>
            <a:ext cx="3024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Вечное движение небесного светила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F:\МОЯ ПАПКА\Каргопольская игрушка\Фон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9"/>
          <p:cNvSpPr txBox="1">
            <a:spLocks/>
          </p:cNvSpPr>
          <p:nvPr/>
        </p:nvSpPr>
        <p:spPr>
          <a:xfrm>
            <a:off x="251520" y="332656"/>
            <a:ext cx="6400800" cy="93503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3200" i="1" kern="0" dirty="0">
                <a:solidFill>
                  <a:srgbClr val="92D050"/>
                </a:solidFill>
                <a:latin typeface="+mn-lt"/>
              </a:rPr>
              <a:t>Традиционные образцы росписи </a:t>
            </a:r>
            <a:endParaRPr lang="ru-RU" sz="3200" kern="0" dirty="0">
              <a:solidFill>
                <a:srgbClr val="92D050"/>
              </a:solidFill>
              <a:latin typeface="+mn-lt"/>
            </a:endParaRPr>
          </a:p>
        </p:txBody>
      </p:sp>
      <p:pic>
        <p:nvPicPr>
          <p:cNvPr id="35844" name="Picture 3" descr="http://mybells.ru/statyi/igrushka/s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6287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http://mybells.ru/statyi/igrushka/s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1773238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7" descr="http://mybells.ru/statyi/igrushka/s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465296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9" descr="http://mybells.ru/statyi/igrushka/s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4652963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TextBox 7"/>
          <p:cNvSpPr txBox="1">
            <a:spLocks noChangeArrowheads="1"/>
          </p:cNvSpPr>
          <p:nvPr/>
        </p:nvSpPr>
        <p:spPr bwMode="auto">
          <a:xfrm>
            <a:off x="1979613" y="3284538"/>
            <a:ext cx="53292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C000"/>
                </a:solidFill>
              </a:rPr>
              <a:t>Знаки солнца, огня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90600"/>
            <a:ext cx="8077200" cy="510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одзаголовок 9"/>
          <p:cNvSpPr txBox="1">
            <a:spLocks/>
          </p:cNvSpPr>
          <p:nvPr/>
        </p:nvSpPr>
        <p:spPr>
          <a:xfrm>
            <a:off x="179388" y="0"/>
            <a:ext cx="6400800" cy="93503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3200" i="1" kern="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Традиционные образцы росписи </a:t>
            </a:r>
            <a:endParaRPr lang="ru-RU" sz="3200" kern="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99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079500"/>
          </a:xfrm>
        </p:spPr>
        <p:txBody>
          <a:bodyPr/>
          <a:lstStyle/>
          <a:p>
            <a:pPr>
              <a:defRPr/>
            </a:pP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Роспись </a:t>
            </a:r>
            <a:r>
              <a:rPr lang="ru-RU" sz="4000" b="1" i="1" dirty="0" err="1" smtClean="0">
                <a:solidFill>
                  <a:schemeClr val="accent5">
                    <a:lumMod val="75000"/>
                  </a:schemeClr>
                </a:solidFill>
              </a:rPr>
              <a:t>каргопольской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 крестьянки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6" descr="Каргопольская игрушка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5666"/>
            <a:ext cx="2232248" cy="4872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Каргопольская игрушка2-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556792"/>
            <a:ext cx="2304256" cy="5030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Каргопольская игрушка2-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266233"/>
            <a:ext cx="2448272" cy="5344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99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80975" y="260350"/>
            <a:ext cx="6156325" cy="1081088"/>
          </a:xfrm>
        </p:spPr>
        <p:txBody>
          <a:bodyPr/>
          <a:lstStyle/>
          <a:p>
            <a:pPr>
              <a:defRPr/>
            </a:pP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Роспись </a:t>
            </a:r>
            <a:r>
              <a:rPr lang="ru-RU" sz="4000" b="1" i="1" dirty="0" err="1" smtClean="0">
                <a:solidFill>
                  <a:schemeClr val="accent5">
                    <a:lumMod val="75000"/>
                  </a:schemeClr>
                </a:solidFill>
              </a:rPr>
              <a:t>каргопольской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 крестьянки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2" descr="Каргопольская игрушка2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92904"/>
            <a:ext cx="2304256" cy="5030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Каргопольская игрушка2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4664"/>
            <a:ext cx="2880320" cy="6260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286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k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990600"/>
            <a:ext cx="34290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28600"/>
            <a:ext cx="3429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k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886200"/>
            <a:ext cx="3429000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k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" y="3124200"/>
            <a:ext cx="3429000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ctrTitle"/>
          </p:nvPr>
        </p:nvSpPr>
        <p:spPr>
          <a:xfrm>
            <a:off x="-252536" y="0"/>
            <a:ext cx="5616576" cy="1470025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B050"/>
                </a:solidFill>
              </a:rPr>
              <a:t>Обзор игрушек </a:t>
            </a:r>
          </a:p>
        </p:txBody>
      </p:sp>
      <p:sp>
        <p:nvSpPr>
          <p:cNvPr id="409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4988" y="1125538"/>
            <a:ext cx="3060700" cy="5516562"/>
          </a:xfrm>
        </p:spPr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</a:rPr>
              <a:t>Многофигурная композиция. Классические яркие цвета. Сюжет игрушки – конь двусторонний (символическое изображение дня и ночи) и мужичок.</a:t>
            </a:r>
          </a:p>
        </p:txBody>
      </p:sp>
      <p:pic>
        <p:nvPicPr>
          <p:cNvPr id="40964" name="Picture 3" descr="http://kargopol-style.ru/data/Image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5256212" cy="519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FFFFCC"/>
          </a:fgClr>
          <a:bgClr>
            <a:srgbClr val="CCFFC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k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600200"/>
            <a:ext cx="3429000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Line 7"/>
          <p:cNvSpPr>
            <a:spLocks noChangeShapeType="1"/>
          </p:cNvSpPr>
          <p:nvPr/>
        </p:nvSpPr>
        <p:spPr bwMode="auto">
          <a:xfrm>
            <a:off x="5562600" y="1600200"/>
            <a:ext cx="3429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8991600" y="1600200"/>
            <a:ext cx="0" cy="50292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9"/>
          <p:cNvSpPr>
            <a:spLocks noChangeShapeType="1"/>
          </p:cNvSpPr>
          <p:nvPr/>
        </p:nvSpPr>
        <p:spPr bwMode="auto">
          <a:xfrm>
            <a:off x="5562600" y="1600200"/>
            <a:ext cx="0" cy="50292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13"/>
          <p:cNvSpPr>
            <a:spLocks noChangeShapeType="1"/>
          </p:cNvSpPr>
          <p:nvPr/>
        </p:nvSpPr>
        <p:spPr bwMode="auto">
          <a:xfrm>
            <a:off x="5562600" y="6629400"/>
            <a:ext cx="3429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8" name="Picture 14" descr="k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7338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Line 15"/>
          <p:cNvSpPr>
            <a:spLocks noChangeShapeType="1"/>
          </p:cNvSpPr>
          <p:nvPr/>
        </p:nvSpPr>
        <p:spPr bwMode="auto">
          <a:xfrm>
            <a:off x="2438400" y="3733800"/>
            <a:ext cx="3429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9" name="Line 16"/>
          <p:cNvSpPr>
            <a:spLocks noChangeShapeType="1"/>
          </p:cNvSpPr>
          <p:nvPr/>
        </p:nvSpPr>
        <p:spPr bwMode="auto">
          <a:xfrm>
            <a:off x="5867400" y="3733800"/>
            <a:ext cx="0" cy="25146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" name="Line 17"/>
          <p:cNvSpPr>
            <a:spLocks noChangeShapeType="1"/>
          </p:cNvSpPr>
          <p:nvPr/>
        </p:nvSpPr>
        <p:spPr bwMode="auto">
          <a:xfrm>
            <a:off x="2438400" y="3733800"/>
            <a:ext cx="0" cy="25146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Line 21"/>
          <p:cNvSpPr>
            <a:spLocks noChangeShapeType="1"/>
          </p:cNvSpPr>
          <p:nvPr/>
        </p:nvSpPr>
        <p:spPr bwMode="auto">
          <a:xfrm>
            <a:off x="2438400" y="6248400"/>
            <a:ext cx="34290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Заголовок 22"/>
          <p:cNvSpPr txBox="1">
            <a:spLocks/>
          </p:cNvSpPr>
          <p:nvPr/>
        </p:nvSpPr>
        <p:spPr>
          <a:xfrm>
            <a:off x="395288" y="188913"/>
            <a:ext cx="7772400" cy="98107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kern="0" dirty="0" err="1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Каргопольская</a:t>
            </a:r>
            <a:r>
              <a:rPr lang="ru-RU" sz="4400" b="1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игрушка-</a:t>
            </a:r>
          </a:p>
        </p:txBody>
      </p:sp>
      <p:sp>
        <p:nvSpPr>
          <p:cNvPr id="16" name="Текст 23"/>
          <p:cNvSpPr txBox="1">
            <a:spLocks/>
          </p:cNvSpPr>
          <p:nvPr/>
        </p:nvSpPr>
        <p:spPr>
          <a:xfrm>
            <a:off x="250825" y="1341438"/>
            <a:ext cx="3169047" cy="64740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Забава </a:t>
            </a:r>
            <a:r>
              <a:rPr lang="ru-RU" sz="3200" b="1" kern="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предков</a:t>
            </a:r>
            <a:endParaRPr lang="ru-RU" sz="3200" b="1" kern="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14" name="Текст 23"/>
          <p:cNvSpPr txBox="1">
            <a:spLocks/>
          </p:cNvSpPr>
          <p:nvPr/>
        </p:nvSpPr>
        <p:spPr>
          <a:xfrm>
            <a:off x="251520" y="1772816"/>
            <a:ext cx="4536504" cy="1296144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b="1" kern="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 или </a:t>
            </a:r>
            <a:r>
              <a:rPr lang="ru-RU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художественный промысел?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kargopol-style.ru/data/Image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708275"/>
            <a:ext cx="7334250" cy="391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Заголовок 2"/>
          <p:cNvSpPr>
            <a:spLocks noGrp="1"/>
          </p:cNvSpPr>
          <p:nvPr>
            <p:ph type="ctrTitle"/>
          </p:nvPr>
        </p:nvSpPr>
        <p:spPr>
          <a:xfrm>
            <a:off x="395288" y="0"/>
            <a:ext cx="7772400" cy="1470025"/>
          </a:xfrm>
        </p:spPr>
        <p:txBody>
          <a:bodyPr/>
          <a:lstStyle/>
          <a:p>
            <a:r>
              <a:rPr lang="ru-RU" dirty="0" smtClean="0"/>
              <a:t>«Тройка»</a:t>
            </a:r>
          </a:p>
        </p:txBody>
      </p:sp>
      <p:sp>
        <p:nvSpPr>
          <p:cNvPr id="41988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268413"/>
            <a:ext cx="6440488" cy="1728787"/>
          </a:xfrm>
        </p:spPr>
        <p:txBody>
          <a:bodyPr/>
          <a:lstStyle/>
          <a:p>
            <a:r>
              <a:rPr lang="ru-RU" sz="2000" dirty="0" smtClean="0"/>
              <a:t>Знаменитая многофигурная композиция «Тройка». Яркая цветовая гамма. Игрушка состоит из собственно тройки лошадей, возницы и парочки – девушка и парень с гармошкой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4652963"/>
            <a:ext cx="6985000" cy="17526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Многофигурная композиция. Сюжет игрушки –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ярмарка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. Игрушка состоит из следующих фигурок – лошадка, сани, а на них пара – дедушка и бабушка. Веселая и яркая игрушка.</a:t>
            </a:r>
          </a:p>
        </p:txBody>
      </p:sp>
      <p:pic>
        <p:nvPicPr>
          <p:cNvPr id="43011" name="Picture 2" descr="http://kargopol-style.ru/data/Image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5913438" cy="3941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9700" y="1196975"/>
            <a:ext cx="3344863" cy="4560888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Сюжетами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каргопольской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игрушки часто становились </a:t>
            </a:r>
            <a:r>
              <a:rPr lang="ru-RU" sz="2400" i="1" dirty="0" smtClean="0">
                <a:solidFill>
                  <a:srgbClr val="00B050"/>
                </a:solidFill>
              </a:rPr>
              <a:t>профессии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или какая-либо </a:t>
            </a:r>
            <a:r>
              <a:rPr lang="ru-RU" sz="2400" i="1" dirty="0" smtClean="0">
                <a:solidFill>
                  <a:srgbClr val="CA3446"/>
                </a:solidFill>
              </a:rPr>
              <a:t>деятельность крестьян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. Данная фигурка изображает </a:t>
            </a:r>
            <a:r>
              <a:rPr lang="ru-RU" sz="2400" dirty="0" smtClean="0">
                <a:solidFill>
                  <a:srgbClr val="0070C0"/>
                </a:solidFill>
              </a:rPr>
              <a:t>гончара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. Это была одна из самых распространенных и уважаемых профессий в Архангельской области</a:t>
            </a:r>
            <a:r>
              <a:rPr lang="ru-RU" sz="2400" dirty="0" smtClean="0"/>
              <a:t>.</a:t>
            </a:r>
          </a:p>
        </p:txBody>
      </p:sp>
      <p:pic>
        <p:nvPicPr>
          <p:cNvPr id="44035" name="Picture 2" descr="http://kargopol-style.ru/data/Image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6400"/>
            <a:ext cx="4464050" cy="5951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0825" y="476250"/>
            <a:ext cx="4176713" cy="5857875"/>
          </a:xfrm>
        </p:spPr>
        <p:txBody>
          <a:bodyPr/>
          <a:lstStyle/>
          <a:p>
            <a:pPr>
              <a:defRPr/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Многофигурная композиция. Сюжетом для данной игрушки служит </a:t>
            </a:r>
            <a:r>
              <a:rPr lang="ru-RU" sz="2800" i="1" dirty="0" smtClean="0">
                <a:solidFill>
                  <a:srgbClr val="0070C0"/>
                </a:solidFill>
              </a:rPr>
              <a:t>бытовая тема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. Композиция включает в себя женщину, готовящую обед в печке, двоих деток, наблюдающих за ней и непременный атрибут любой крестьянской избы кошку.</a:t>
            </a:r>
          </a:p>
        </p:txBody>
      </p:sp>
      <p:pic>
        <p:nvPicPr>
          <p:cNvPr id="45059" name="Picture 2" descr="http://kargopol-style.ru/data/Image/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420938"/>
            <a:ext cx="3887787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435600" y="1341438"/>
            <a:ext cx="3057525" cy="5018087"/>
          </a:xfrm>
        </p:spPr>
        <p:txBody>
          <a:bodyPr/>
          <a:lstStyle/>
          <a:p>
            <a:pPr>
              <a:defRPr/>
            </a:pPr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Знаменитая фигурка «</a:t>
            </a:r>
            <a:r>
              <a:rPr lang="ru-RU" sz="3600" b="1" i="1" dirty="0" err="1" smtClean="0">
                <a:solidFill>
                  <a:schemeClr val="accent3">
                    <a:lumMod val="50000"/>
                  </a:schemeClr>
                </a:solidFill>
              </a:rPr>
              <a:t>Полкан</a:t>
            </a:r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». Изображает получеловека, </a:t>
            </a:r>
            <a:r>
              <a:rPr lang="ru-RU" sz="3600" i="1" dirty="0" err="1" smtClean="0">
                <a:solidFill>
                  <a:schemeClr val="accent3">
                    <a:lumMod val="50000"/>
                  </a:schemeClr>
                </a:solidFill>
              </a:rPr>
              <a:t>полузверя</a:t>
            </a:r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6083" name="Picture 2" descr="http://kargopol-style.ru/data/Image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681537" cy="6365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388" y="404813"/>
            <a:ext cx="5256212" cy="1700212"/>
          </a:xfrm>
        </p:spPr>
        <p:txBody>
          <a:bodyPr/>
          <a:lstStyle/>
          <a:p>
            <a:pPr algn="l">
              <a:defRPr/>
            </a:pPr>
            <a:r>
              <a:rPr lang="ru-RU" sz="5400" b="1" i="1" dirty="0" err="1" smtClean="0">
                <a:solidFill>
                  <a:schemeClr val="accent3">
                    <a:lumMod val="75000"/>
                  </a:schemeClr>
                </a:solidFill>
              </a:rPr>
              <a:t>Полкан</a:t>
            </a:r>
            <a:r>
              <a:rPr lang="ru-RU" sz="5400" b="1" i="1" dirty="0" smtClean="0">
                <a:solidFill>
                  <a:schemeClr val="accent3">
                    <a:lumMod val="75000"/>
                  </a:schemeClr>
                </a:solidFill>
              </a:rPr>
              <a:t> - 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</a:rPr>
              <a:t>знак       солнца</a:t>
            </a:r>
            <a:endParaRPr lang="ru-RU" sz="40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7107" name="Picture 2" descr="F:\МОЯ ПАПКА\Каргопольская игрушка\Фото каргопольских игрушек\kargopolskayaigrusk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565400"/>
            <a:ext cx="3154362" cy="3986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8" name="Picture 4" descr="http://igrushka.kz/vip57/polk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476250"/>
            <a:ext cx="2747962" cy="416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09" name="Picture 6" descr="http://xn----7sbabmc8alcef9aanmkl6b4f5c6c.xn--p1ai/foto/IMG_180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1628775"/>
            <a:ext cx="28575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7110" name="Picture 1" descr="F:\МОЯ ПАПКА\Каргопольская игрушка\Фото каргопольских игрушек\kargopoltoys0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3284538"/>
            <a:ext cx="2438400" cy="333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088" y="188913"/>
            <a:ext cx="6400800" cy="936625"/>
          </a:xfrm>
        </p:spPr>
        <p:txBody>
          <a:bodyPr/>
          <a:lstStyle/>
          <a:p>
            <a:pPr>
              <a:defRPr/>
            </a:pP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Эти фигуры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</a:rPr>
              <a:t>Карогопольской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 игрушки находятся на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</a:rPr>
              <a:t>Каргопольской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</a:rPr>
              <a:t> улице Москвы</a:t>
            </a:r>
          </a:p>
        </p:txBody>
      </p:sp>
      <p:pic>
        <p:nvPicPr>
          <p:cNvPr id="48131" name="Picture 4" descr="http://img-fotki.yandex.ru/get/4506/ysk7.2c/0_5f757_d592a77a_-3-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95388"/>
            <a:ext cx="6769100" cy="5348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27088" y="333375"/>
            <a:ext cx="7265987" cy="1079500"/>
          </a:xfrm>
        </p:spPr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Выставка «Глиняная сказка» в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Каргопольском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государственном историко-архитектурном и художественном музее</a:t>
            </a:r>
          </a:p>
        </p:txBody>
      </p:sp>
      <p:pic>
        <p:nvPicPr>
          <p:cNvPr id="49155" name="Picture 7" descr="F:\МОЯ ПАПКА\Каргопольская игрушка\новые фото\mod_exebiti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268413"/>
            <a:ext cx="8064500" cy="5364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564904"/>
            <a:ext cx="7632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50000">
              <a:srgbClr val="FFFFCC"/>
            </a:gs>
            <a:gs pos="100000">
              <a:srgbClr val="CC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k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052736"/>
            <a:ext cx="3048000" cy="2778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Заголовок 29"/>
          <p:cNvSpPr>
            <a:spLocks noGrp="1"/>
          </p:cNvSpPr>
          <p:nvPr>
            <p:ph type="ctrTitle"/>
          </p:nvPr>
        </p:nvSpPr>
        <p:spPr>
          <a:xfrm>
            <a:off x="611560" y="4077072"/>
            <a:ext cx="7993063" cy="14398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энергии. Они брали остатки глины от своей основной работы и в результате на свет появлялись забавные глиняные игрушки.</a:t>
            </a:r>
          </a:p>
        </p:txBody>
      </p:sp>
      <p:sp>
        <p:nvSpPr>
          <p:cNvPr id="28" name="Подзаголовок 27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4752975" cy="30972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Известно, что гончары, устававшие от однообразной работы — лепки горшков и глиняной посуды, искали выход своей творческой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k6"/>
          <p:cNvPicPr>
            <a:picLocks noChangeAspect="1" noChangeArrowheads="1"/>
          </p:cNvPicPr>
          <p:nvPr/>
        </p:nvPicPr>
        <p:blipFill>
          <a:blip r:embed="rId2" cstate="print">
            <a:lum bright="60000" contrast="-38000"/>
          </a:blip>
          <a:srcRect/>
          <a:stretch>
            <a:fillRect/>
          </a:stretch>
        </p:blipFill>
        <p:spPr bwMode="auto">
          <a:xfrm>
            <a:off x="0" y="-1179512"/>
            <a:ext cx="9144000" cy="852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2387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А чем отличаются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</a:rPr>
              <a:t>каргопольские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игрушки от других? </a:t>
            </a:r>
          </a:p>
        </p:txBody>
      </p:sp>
      <p:pic>
        <p:nvPicPr>
          <p:cNvPr id="7173" name="Picture 7" descr="F:\МОЯ ПАПКА\Каргопольская игрушка\Фото каргопольских игрушек\kargopolskaya_igrushk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2420938"/>
            <a:ext cx="6667500" cy="3933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CCFF"/>
          </a:fgClr>
          <a:bgClr>
            <a:srgbClr val="9999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3"/>
          <p:cNvSpPr txBox="1">
            <a:spLocks/>
          </p:cNvSpPr>
          <p:nvPr/>
        </p:nvSpPr>
        <p:spPr>
          <a:xfrm>
            <a:off x="755650" y="1196975"/>
            <a:ext cx="7088188" cy="4968875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Наивность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Излишняя простота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Схематичность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Эмоциональность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Олицетворение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Самобытность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Выразительность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i="1" kern="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Своеобразие сюжетов  (</a:t>
            </a:r>
            <a:r>
              <a:rPr lang="ru-RU" sz="1800" i="1" dirty="0">
                <a:solidFill>
                  <a:schemeClr val="accent3">
                    <a:lumMod val="75000"/>
                  </a:schemeClr>
                </a:solidFill>
              </a:rPr>
              <a:t>Неуклюжие фигурки баб с младенцами, приземистые мужики с бородами-лопатами, кони, птицы, медведи, собаки, герои сказок и былин...</a:t>
            </a:r>
            <a:r>
              <a:rPr lang="ru-RU" sz="1800" b="1" i="1" kern="0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)</a:t>
            </a: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1476375" y="0"/>
            <a:ext cx="6535738" cy="104775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kern="10" normalizeH="1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Особенности: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11" descr="kargopoltoys0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60350"/>
            <a:ext cx="6551613" cy="63817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ОЯ ПАПКА\Каргопольская игрушка\Фото каргопольских игрушек\kargopoltoys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3754438" cy="6364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4" descr="F:\МОЯ ПАПКА\Каргопольская игрушка\Фото каргопольских игрушек\kargopoltoys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33375"/>
            <a:ext cx="3889375" cy="6275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1272</TotalTime>
  <Words>572</Words>
  <Application>Microsoft Office PowerPoint</Application>
  <PresentationFormat>Экран (4:3)</PresentationFormat>
  <Paragraphs>82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Оформление по умолчанию</vt:lpstr>
      <vt:lpstr>Слайд 1</vt:lpstr>
      <vt:lpstr>Родина:</vt:lpstr>
      <vt:lpstr>Слайд 3</vt:lpstr>
      <vt:lpstr>Слайд 4</vt:lpstr>
      <vt:lpstr>энергии. Они брали остатки глины от своей основной работы и в результате на свет появлялись забавные глиняные игрушки.</vt:lpstr>
      <vt:lpstr>А чем отличаются каргопольские игрушки от других?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Уникальные фотографии старинной Каргопольской игрушки</vt:lpstr>
      <vt:lpstr>Слайд 16</vt:lpstr>
      <vt:lpstr>Слайд 17</vt:lpstr>
      <vt:lpstr>Слайд 18</vt:lpstr>
      <vt:lpstr>Слайд 19</vt:lpstr>
      <vt:lpstr>Слайд 20</vt:lpstr>
      <vt:lpstr>Слайд 21</vt:lpstr>
      <vt:lpstr>Лепка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Значение цветов в древности </vt:lpstr>
      <vt:lpstr>Традиционные образцы росписи - </vt:lpstr>
      <vt:lpstr>Слайд 32</vt:lpstr>
      <vt:lpstr>Слайд 33</vt:lpstr>
      <vt:lpstr>Слайд 34</vt:lpstr>
      <vt:lpstr>Слайд 35</vt:lpstr>
      <vt:lpstr>Роспись каргопольской крестьянки</vt:lpstr>
      <vt:lpstr>Роспись каргопольской крестьянки</vt:lpstr>
      <vt:lpstr>Слайд 38</vt:lpstr>
      <vt:lpstr>Обзор игрушек </vt:lpstr>
      <vt:lpstr>«Тройка»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ТАТЬЯНА</cp:lastModifiedBy>
  <cp:revision>109</cp:revision>
  <dcterms:created xsi:type="dcterms:W3CDTF">2004-01-18T10:27:18Z</dcterms:created>
  <dcterms:modified xsi:type="dcterms:W3CDTF">2017-10-25T17:38:49Z</dcterms:modified>
</cp:coreProperties>
</file>